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986" r:id="rId3"/>
    <p:sldId id="987" r:id="rId4"/>
    <p:sldId id="992" r:id="rId5"/>
    <p:sldId id="993" r:id="rId6"/>
    <p:sldId id="994" r:id="rId7"/>
    <p:sldId id="1004" r:id="rId8"/>
    <p:sldId id="995" r:id="rId9"/>
    <p:sldId id="996" r:id="rId10"/>
    <p:sldId id="997" r:id="rId11"/>
    <p:sldId id="998" r:id="rId12"/>
    <p:sldId id="999" r:id="rId13"/>
    <p:sldId id="1000" r:id="rId14"/>
    <p:sldId id="1001" r:id="rId15"/>
    <p:sldId id="1003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8  At Christmas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Period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1　Story 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Christmas.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’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2278782" y="819620"/>
            <a:ext cx="4148455" cy="6413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78582" y="2762344"/>
            <a:ext cx="1087320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圣诞节在</a:t>
            </a:r>
            <a:r>
              <a:rPr lang="en-US" altLang="zh-CN" dirty="0">
                <a:cs typeface="Times New Roman" panose="02020603050405020304" pitchFamily="18" charset="0"/>
              </a:rPr>
              <a:t>12</a:t>
            </a:r>
            <a:r>
              <a:rPr lang="zh-CN" altLang="zh-CN" dirty="0">
                <a:cs typeface="Times New Roman" panose="02020603050405020304" pitchFamily="18" charset="0"/>
              </a:rPr>
              <a:t>月，儿童节在</a:t>
            </a:r>
            <a:r>
              <a:rPr lang="en-US" altLang="zh-CN" dirty="0">
                <a:cs typeface="Times New Roman" panose="02020603050405020304" pitchFamily="18" charset="0"/>
              </a:rPr>
              <a:t>6</a:t>
            </a:r>
            <a:r>
              <a:rPr lang="zh-CN" altLang="zh-CN" dirty="0">
                <a:cs typeface="Times New Roman" panose="02020603050405020304" pitchFamily="18" charset="0"/>
              </a:rPr>
              <a:t>月，元旦在</a:t>
            </a:r>
            <a:r>
              <a:rPr lang="en-US" altLang="zh-CN" dirty="0">
                <a:cs typeface="Times New Roman" panose="02020603050405020304" pitchFamily="18" charset="0"/>
              </a:rPr>
              <a:t>1</a:t>
            </a:r>
            <a:r>
              <a:rPr lang="zh-CN" altLang="zh-CN" dirty="0">
                <a:cs typeface="Times New Roman" panose="02020603050405020304" pitchFamily="18" charset="0"/>
              </a:rPr>
              <a:t>月，教师节在</a:t>
            </a:r>
            <a:r>
              <a:rPr lang="en-US" altLang="zh-CN" dirty="0">
                <a:cs typeface="Times New Roman" panose="02020603050405020304" pitchFamily="18" charset="0"/>
              </a:rPr>
              <a:t>9</a:t>
            </a:r>
            <a:r>
              <a:rPr lang="zh-CN" altLang="zh-CN" dirty="0">
                <a:cs typeface="Times New Roman" panose="02020603050405020304" pitchFamily="18" charset="0"/>
              </a:rPr>
              <a:t>月，故选</a:t>
            </a:r>
            <a:r>
              <a:rPr lang="en-US" altLang="zh-CN" dirty="0">
                <a:cs typeface="Times New Roman" panose="02020603050405020304" pitchFamily="18" charset="0"/>
              </a:rPr>
              <a:t>B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6179" y="83671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5338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55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将下列句子重新排序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组成一段完整、通顺的对话。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Great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go shopping now.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How about your sister Su Yang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What do you usually do at Christmas, Su Hai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Sorry, I can’t go out. I have to do my homework first.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I usually go to the shopping mall to buy pretty things and Christmas presents.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She often goes with me. Sometimes she makes Christmas cards.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2798074"/>
              </p:ext>
            </p:extLst>
          </p:nvPr>
        </p:nvGraphicFramePr>
        <p:xfrm>
          <a:off x="478582" y="5877272"/>
          <a:ext cx="8784978" cy="640080"/>
        </p:xfrm>
        <a:graphic>
          <a:graphicData uri="http://schemas.openxmlformats.org/drawingml/2006/table">
            <a:tbl>
              <a:tblPr firstRow="1" firstCol="1" bandRow="1"/>
              <a:tblGrid>
                <a:gridCol w="1464163">
                  <a:extLst>
                    <a:ext uri="{9D8B030D-6E8A-4147-A177-3AD203B41FA5}">
                      <a16:colId xmlns:a16="http://schemas.microsoft.com/office/drawing/2014/main" val="2068861664"/>
                    </a:ext>
                  </a:extLst>
                </a:gridCol>
                <a:gridCol w="1464163">
                  <a:extLst>
                    <a:ext uri="{9D8B030D-6E8A-4147-A177-3AD203B41FA5}">
                      <a16:colId xmlns:a16="http://schemas.microsoft.com/office/drawing/2014/main" val="1328617720"/>
                    </a:ext>
                  </a:extLst>
                </a:gridCol>
                <a:gridCol w="1464163">
                  <a:extLst>
                    <a:ext uri="{9D8B030D-6E8A-4147-A177-3AD203B41FA5}">
                      <a16:colId xmlns:a16="http://schemas.microsoft.com/office/drawing/2014/main" val="2109090235"/>
                    </a:ext>
                  </a:extLst>
                </a:gridCol>
                <a:gridCol w="1464163">
                  <a:extLst>
                    <a:ext uri="{9D8B030D-6E8A-4147-A177-3AD203B41FA5}">
                      <a16:colId xmlns:a16="http://schemas.microsoft.com/office/drawing/2014/main" val="748355322"/>
                    </a:ext>
                  </a:extLst>
                </a:gridCol>
                <a:gridCol w="1464163">
                  <a:extLst>
                    <a:ext uri="{9D8B030D-6E8A-4147-A177-3AD203B41FA5}">
                      <a16:colId xmlns:a16="http://schemas.microsoft.com/office/drawing/2014/main" val="2404289880"/>
                    </a:ext>
                  </a:extLst>
                </a:gridCol>
                <a:gridCol w="1464163">
                  <a:extLst>
                    <a:ext uri="{9D8B030D-6E8A-4147-A177-3AD203B41FA5}">
                      <a16:colId xmlns:a16="http://schemas.microsoft.com/office/drawing/2014/main" val="273114263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8928326"/>
                  </a:ext>
                </a:extLst>
              </a:tr>
            </a:tbl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929630" y="5958153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380209" y="5958153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036393" y="5958153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906294" y="5958153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274446" y="5958153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9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476672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环球冬令营中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来自不同国家的小朋友分享并记录了自己国家过生日时的习俗。请你阅读表格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776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215336"/>
            <a:ext cx="10012045" cy="708660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1054646" y="2053794"/>
            <a:ext cx="3456384" cy="517613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1098064"/>
              </p:ext>
            </p:extLst>
          </p:nvPr>
        </p:nvGraphicFramePr>
        <p:xfrm>
          <a:off x="378446" y="3340212"/>
          <a:ext cx="11468257" cy="2560320"/>
        </p:xfrm>
        <a:graphic>
          <a:graphicData uri="http://schemas.openxmlformats.org/drawingml/2006/table">
            <a:tbl>
              <a:tblPr firstRow="1" firstCol="1" bandRow="1"/>
              <a:tblGrid>
                <a:gridCol w="1940817">
                  <a:extLst>
                    <a:ext uri="{9D8B030D-6E8A-4147-A177-3AD203B41FA5}">
                      <a16:colId xmlns:a16="http://schemas.microsoft.com/office/drawing/2014/main" val="4243892622"/>
                    </a:ext>
                  </a:extLst>
                </a:gridCol>
                <a:gridCol w="1940817">
                  <a:extLst>
                    <a:ext uri="{9D8B030D-6E8A-4147-A177-3AD203B41FA5}">
                      <a16:colId xmlns:a16="http://schemas.microsoft.com/office/drawing/2014/main" val="4256655473"/>
                    </a:ext>
                  </a:extLst>
                </a:gridCol>
                <a:gridCol w="1940817">
                  <a:extLst>
                    <a:ext uri="{9D8B030D-6E8A-4147-A177-3AD203B41FA5}">
                      <a16:colId xmlns:a16="http://schemas.microsoft.com/office/drawing/2014/main" val="1118017136"/>
                    </a:ext>
                  </a:extLst>
                </a:gridCol>
                <a:gridCol w="5645806">
                  <a:extLst>
                    <a:ext uri="{9D8B030D-6E8A-4147-A177-3AD203B41FA5}">
                      <a16:colId xmlns:a16="http://schemas.microsoft.com/office/drawing/2014/main" val="243310144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Country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Birthday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Different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ways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celebrate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birthdays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58457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Liu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Xin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PRC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October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1st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eggs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noodles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big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dinner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family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1647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203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8692275"/>
              </p:ext>
            </p:extLst>
          </p:nvPr>
        </p:nvGraphicFramePr>
        <p:xfrm>
          <a:off x="406574" y="908720"/>
          <a:ext cx="11449272" cy="5037192"/>
        </p:xfrm>
        <a:graphic>
          <a:graphicData uri="http://schemas.openxmlformats.org/drawingml/2006/table">
            <a:tbl>
              <a:tblPr firstRow="1" firstCol="1" bandRow="1"/>
              <a:tblGrid>
                <a:gridCol w="1440160">
                  <a:extLst>
                    <a:ext uri="{9D8B030D-6E8A-4147-A177-3AD203B41FA5}">
                      <a16:colId xmlns:a16="http://schemas.microsoft.com/office/drawing/2014/main" val="757913045"/>
                    </a:ext>
                  </a:extLst>
                </a:gridCol>
                <a:gridCol w="2435048">
                  <a:extLst>
                    <a:ext uri="{9D8B030D-6E8A-4147-A177-3AD203B41FA5}">
                      <a16:colId xmlns:a16="http://schemas.microsoft.com/office/drawing/2014/main" val="3858651100"/>
                    </a:ext>
                  </a:extLst>
                </a:gridCol>
                <a:gridCol w="1937604">
                  <a:extLst>
                    <a:ext uri="{9D8B030D-6E8A-4147-A177-3AD203B41FA5}">
                      <a16:colId xmlns:a16="http://schemas.microsoft.com/office/drawing/2014/main" val="893676704"/>
                    </a:ext>
                  </a:extLst>
                </a:gridCol>
                <a:gridCol w="5636460">
                  <a:extLst>
                    <a:ext uri="{9D8B030D-6E8A-4147-A177-3AD203B41FA5}">
                      <a16:colId xmlns:a16="http://schemas.microsoft.com/office/drawing/2014/main" val="3905664512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Country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Birthday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Different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ways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celebrate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birthdays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145" marR="47145" marT="0" marB="0" anchor="ctr">
                    <a:lnL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7950887"/>
                  </a:ext>
                </a:extLst>
              </a:tr>
              <a:tr h="90519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John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July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27th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sing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Happy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Birthday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spank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buttocks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打屁股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145" marR="47145" marT="0" marB="0" anchor="ctr">
                    <a:lnL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1186323"/>
                  </a:ext>
                </a:extLst>
              </a:tr>
              <a:tr h="90519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Yoyo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Japan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March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14th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rice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adzuki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beans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红豆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temple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145" marR="47145" marT="0" marB="0" anchor="ctr">
                    <a:lnL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4903722"/>
                  </a:ext>
                </a:extLst>
              </a:tr>
              <a:tr h="90519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Sky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Russia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December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9th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tweak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揪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ears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wear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formal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dress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穿正装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145" marR="47145" marT="0" marB="0" anchor="ctr">
                    <a:lnL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8874813"/>
                  </a:ext>
                </a:extLst>
              </a:tr>
              <a:tr h="90519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Yuri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ROK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韩国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March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10th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rice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cakes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seaweed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海带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soup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145" marR="47145" marT="0" marB="0" anchor="ctr">
                    <a:lnL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64017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612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根据表格内容，选择正确的答案。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 birthday is in winter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11016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John’s.	B. Yoyo’s.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Sky’s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743431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children celebrate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庆祝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birthdays in March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2038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Three.		B. Two.				C. One.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children in Russia usually do on their birthdays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People tweak children’s ears.		   B. Children wear formal dress.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Both A and B.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29630" y="148478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10630" y="282705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57622" y="414908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6523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9643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What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birthday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558702" y="1207683"/>
            <a:ext cx="4704715" cy="56007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41180" y="2285498"/>
            <a:ext cx="1009264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I usually eat a birthday cake and get presents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cs typeface="宋体" panose="02010600030101010101" pitchFamily="2" charset="-122"/>
              </a:rPr>
              <a:t>（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 dirty="0">
                <a:cs typeface="宋体" panose="02010600030101010101" pitchFamily="2" charset="-122"/>
              </a:rPr>
              <a:t>）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7373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6632"/>
            <a:ext cx="11485848" cy="17081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772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736524"/>
            <a:ext cx="9707007" cy="555708"/>
          </a:xfrm>
          <a:prstGeom prst="rect">
            <a:avLst/>
          </a:prstGeom>
        </p:spPr>
      </p:pic>
      <p:pic>
        <p:nvPicPr>
          <p:cNvPr id="4" name="zz41.jpg" descr="id:214749773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92886" y="1824792"/>
            <a:ext cx="10421783" cy="184772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78582" y="3654982"/>
            <a:ext cx="686363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 This present is for you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    W</a:t>
            </a:r>
            <a:r>
              <a:rPr lang="zh-CN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 Thank you</a:t>
            </a:r>
            <a:r>
              <a:rPr lang="zh-CN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！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They usually go to see Father Christmas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I put a stocking on my bed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193457" y="3803556"/>
            <a:ext cx="580640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4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We put many pretty things on the Christmas tree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5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 Do you eat a turkey at Christmas</a:t>
            </a:r>
            <a:r>
              <a:rPr lang="zh-CN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    W</a:t>
            </a:r>
            <a:r>
              <a:rPr lang="zh-CN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 Yes, I do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167104" y="3303568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1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412286" y="3240186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2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635908" y="3248812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3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139478" y="3257438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4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30910" y="3303568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5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75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根据句意提示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从方框中选出合适的选项。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686" y="1542657"/>
            <a:ext cx="9577064" cy="591691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412776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Christmas tree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card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turkey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present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stocking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kind of things. We often give it to someone on special 			occasions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场合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birthdays or festivals. It can show our </a:t>
            </a: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love or wishes.</a:t>
            </a: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long sock. During Christmas, children hang them up by the </a:t>
            </a:r>
          </a:p>
          <a:p>
            <a:pPr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bed. Children hope to find presents in them the next morning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29630" y="213585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27790" y="406844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686" y="876001"/>
            <a:ext cx="9577064" cy="591691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5522"/>
          </a:xfrm>
        </p:spPr>
        <p:txBody>
          <a:bodyPr/>
          <a:lstStyle/>
          <a:p>
            <a:pPr lvl="0" algn="ctr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Christmas tree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card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turkey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present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stocking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large bird. It is a traditional main dish for Thanksgiving and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Christmas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green. We buy it before Christmas. Then we decorate it. We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can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pretty things on it. We can also put the presents under it.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kind of things. We can write something on it, such as wishes.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send it to our relatives or friends on special days, such as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holidays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 birthdays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02004" y="148478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29630" y="278092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40049" y="403394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9049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34566" y="260648"/>
            <a:ext cx="11485848" cy="544764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用所给内容的适当形式填空。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like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turkeys.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well.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mother is forty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old, but she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young.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Yang Ling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pretty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Then, Christmas Eve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773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5756" y="1052736"/>
            <a:ext cx="7535545" cy="70866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662098" y="2474312"/>
            <a:ext cx="1951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doesn’t like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820890" y="2402304"/>
            <a:ext cx="11224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eating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24534" y="3122384"/>
            <a:ext cx="9220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First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99334" y="3122384"/>
            <a:ext cx="9813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learn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612020" y="3686822"/>
            <a:ext cx="10005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years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822988" y="3761830"/>
            <a:ext cx="9829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looks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08510" y="4346520"/>
            <a:ext cx="9220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Does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551353" y="4320642"/>
            <a:ext cx="7649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buy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838500" y="4346520"/>
            <a:ext cx="11240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things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939985" y="5032096"/>
            <a:ext cx="11208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comes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5974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单项选择。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Christmas tree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great.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11016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look		B. looks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8582" y="2708920"/>
            <a:ext cx="1087320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主语是第三人称单数，动词</a:t>
            </a:r>
            <a:r>
              <a:rPr lang="en-US" altLang="zh-CN" dirty="0">
                <a:cs typeface="Times New Roman" panose="02020603050405020304" pitchFamily="18" charset="0"/>
              </a:rPr>
              <a:t>look</a:t>
            </a:r>
            <a:r>
              <a:rPr lang="zh-CN" altLang="zh-CN" dirty="0">
                <a:cs typeface="Times New Roman" panose="02020603050405020304" pitchFamily="18" charset="0"/>
              </a:rPr>
              <a:t>用第三人称单数形式</a:t>
            </a:r>
            <a:r>
              <a:rPr lang="en-US" altLang="zh-CN" dirty="0">
                <a:cs typeface="Times New Roman" panose="02020603050405020304" pitchFamily="18" charset="0"/>
              </a:rPr>
              <a:t>looks,</a:t>
            </a:r>
            <a:r>
              <a:rPr lang="zh-CN" altLang="zh-CN" dirty="0">
                <a:cs typeface="Times New Roman" panose="02020603050405020304" pitchFamily="18" charset="0"/>
              </a:rPr>
              <a:t>故选</a:t>
            </a:r>
            <a:r>
              <a:rPr lang="en-US" altLang="zh-CN" dirty="0">
                <a:cs typeface="Times New Roman" panose="02020603050405020304" pitchFamily="18" charset="0"/>
              </a:rPr>
              <a:t>B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02004" y="148478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2891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292" y="788908"/>
            <a:ext cx="11503410" cy="5664428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819100"/>
            <a:ext cx="11485848" cy="5632311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</a:t>
            </a:r>
            <a:r>
              <a:rPr lang="zh-CN" altLang="zh-CN" sz="24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的用法</a:t>
            </a:r>
            <a:endParaRPr lang="zh-CN" altLang="zh-CN" sz="2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</a:t>
            </a:r>
            <a:r>
              <a:rPr lang="zh-CN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作不及物动词时，意为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看；瞧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，单独使用时，用来引起别人的注意，后面不能直接跟宾语。</a:t>
            </a:r>
            <a:endParaRPr lang="zh-CN" altLang="zh-CN" sz="2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</a:t>
            </a:r>
            <a:r>
              <a:rPr lang="zh-CN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作系动词，意为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看起来；看上去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，后面接形容词作表语，描述主语的状态或特征。</a:t>
            </a:r>
            <a:endParaRPr lang="zh-CN" altLang="zh-CN" sz="2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</a:t>
            </a:r>
            <a:r>
              <a:rPr lang="zh-CN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构成的短语如下：</a:t>
            </a:r>
            <a:endParaRPr lang="zh-CN" altLang="zh-CN" sz="2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at</a:t>
            </a:r>
            <a:r>
              <a:rPr lang="zh-CN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看；注视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，后面可以接人或物作宾语。</a:t>
            </a:r>
            <a:endParaRPr lang="zh-CN" altLang="zh-CN" sz="2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for</a:t>
            </a:r>
            <a:r>
              <a:rPr lang="zh-CN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寻找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，强调找的动作和过程。</a:t>
            </a:r>
            <a:endParaRPr lang="zh-CN" altLang="zh-CN" sz="2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after</a:t>
            </a:r>
            <a:r>
              <a:rPr lang="zh-CN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意思是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照顾；照料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like</a:t>
            </a:r>
            <a:r>
              <a:rPr lang="zh-CN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用来描述某人或某物的外貌特征，意为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看起来像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66" y="784956"/>
            <a:ext cx="1635202" cy="546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7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 in the morning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—My mother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wakes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they;is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wake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us;do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wakes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you;does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8582" y="2654164"/>
            <a:ext cx="113681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问句主语是第三人称单数，动词用第三人称单数形式，前一空要用</a:t>
            </a:r>
            <a:r>
              <a:rPr lang="en-US" altLang="zh-CN" dirty="0">
                <a:cs typeface="Times New Roman" panose="02020603050405020304" pitchFamily="18" charset="0"/>
              </a:rPr>
              <a:t>wakes,</a:t>
            </a:r>
            <a:r>
              <a:rPr lang="zh-CN" altLang="zh-CN" dirty="0">
                <a:cs typeface="Times New Roman" panose="02020603050405020304" pitchFamily="18" charset="0"/>
              </a:rPr>
              <a:t>可排除</a:t>
            </a:r>
            <a:r>
              <a:rPr lang="en-US" altLang="zh-CN" dirty="0">
                <a:cs typeface="Times New Roman" panose="02020603050405020304" pitchFamily="18" charset="0"/>
              </a:rPr>
              <a:t>B</a:t>
            </a:r>
            <a:r>
              <a:rPr lang="zh-CN" altLang="zh-CN" dirty="0">
                <a:cs typeface="Times New Roman" panose="02020603050405020304" pitchFamily="18" charset="0"/>
              </a:rPr>
              <a:t>选项。动词后人称代词要用宾格，排除</a:t>
            </a:r>
            <a:r>
              <a:rPr lang="en-US" altLang="zh-CN" dirty="0">
                <a:cs typeface="Times New Roman" panose="02020603050405020304" pitchFamily="18" charset="0"/>
              </a:rPr>
              <a:t>A</a:t>
            </a:r>
            <a:r>
              <a:rPr lang="zh-CN" altLang="zh-CN" dirty="0">
                <a:cs typeface="Times New Roman" panose="02020603050405020304" pitchFamily="18" charset="0"/>
              </a:rPr>
              <a:t>选项，故选</a:t>
            </a:r>
            <a:r>
              <a:rPr lang="en-US" altLang="zh-CN" dirty="0">
                <a:cs typeface="Times New Roman" panose="02020603050405020304" pitchFamily="18" charset="0"/>
              </a:rPr>
              <a:t>C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10630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7384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3832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 usually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presents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Children.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3832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buys;for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buy;to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buy;for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383213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383213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383213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3832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see Father Christmas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Christmas Day.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3832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at		B. on		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in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8335" y="2132856"/>
            <a:ext cx="1110947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主语</a:t>
            </a:r>
            <a:r>
              <a:rPr lang="en-US" altLang="zh-CN" dirty="0">
                <a:cs typeface="Times New Roman" panose="02020603050405020304" pitchFamily="18" charset="0"/>
              </a:rPr>
              <a:t>Parents</a:t>
            </a:r>
            <a:r>
              <a:rPr lang="zh-CN" altLang="zh-CN" dirty="0">
                <a:cs typeface="Times New Roman" panose="02020603050405020304" pitchFamily="18" charset="0"/>
              </a:rPr>
              <a:t>是复数，动词用原形，</a:t>
            </a:r>
            <a:r>
              <a:rPr lang="en-US" altLang="zh-CN" dirty="0">
                <a:cs typeface="Times New Roman" panose="02020603050405020304" pitchFamily="18" charset="0"/>
              </a:rPr>
              <a:t>“buy 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dirty="0">
                <a:cs typeface="Times New Roman" panose="02020603050405020304" pitchFamily="18" charset="0"/>
              </a:rPr>
              <a:t> for 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是固定搭配，故选</a:t>
            </a:r>
            <a:r>
              <a:rPr lang="en-US" altLang="zh-CN" dirty="0">
                <a:cs typeface="Times New Roman" panose="02020603050405020304" pitchFamily="18" charset="0"/>
              </a:rPr>
              <a:t>C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0590" y="4741064"/>
            <a:ext cx="957706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Christmas Day</a:t>
            </a:r>
            <a:r>
              <a:rPr lang="zh-CN" altLang="zh-CN" dirty="0">
                <a:cs typeface="Times New Roman" panose="02020603050405020304" pitchFamily="18" charset="0"/>
              </a:rPr>
              <a:t>为具体的一天，在具体某一天前用介词</a:t>
            </a:r>
            <a:r>
              <a:rPr lang="en-US" altLang="zh-CN" dirty="0">
                <a:cs typeface="Times New Roman" panose="02020603050405020304" pitchFamily="18" charset="0"/>
              </a:rPr>
              <a:t>on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92126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40049" y="368924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166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672</Words>
  <Application>Microsoft Office PowerPoint</Application>
  <PresentationFormat>自定义</PresentationFormat>
  <Paragraphs>160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3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344</cp:revision>
  <dcterms:created xsi:type="dcterms:W3CDTF">2020-11-06T05:24:00Z</dcterms:created>
  <dcterms:modified xsi:type="dcterms:W3CDTF">2025-05-27T10:59:16Z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